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60" r:id="rId3"/>
    <p:sldId id="261" r:id="rId4"/>
    <p:sldId id="292" r:id="rId5"/>
    <p:sldId id="257" r:id="rId6"/>
    <p:sldId id="262" r:id="rId7"/>
    <p:sldId id="279" r:id="rId8"/>
    <p:sldId id="268" r:id="rId9"/>
    <p:sldId id="269" r:id="rId10"/>
    <p:sldId id="291" r:id="rId11"/>
    <p:sldId id="263" r:id="rId12"/>
    <p:sldId id="264" r:id="rId13"/>
    <p:sldId id="270" r:id="rId14"/>
    <p:sldId id="285" r:id="rId15"/>
    <p:sldId id="266" r:id="rId16"/>
    <p:sldId id="267" r:id="rId17"/>
    <p:sldId id="286" r:id="rId18"/>
    <p:sldId id="293" r:id="rId19"/>
    <p:sldId id="274" r:id="rId20"/>
    <p:sldId id="275" r:id="rId21"/>
    <p:sldId id="276" r:id="rId22"/>
    <p:sldId id="278" r:id="rId23"/>
    <p:sldId id="287" r:id="rId24"/>
    <p:sldId id="288" r:id="rId25"/>
    <p:sldId id="273" r:id="rId26"/>
    <p:sldId id="284" r:id="rId27"/>
    <p:sldId id="283" r:id="rId28"/>
    <p:sldId id="277" r:id="rId29"/>
    <p:sldId id="289" r:id="rId30"/>
    <p:sldId id="281" r:id="rId31"/>
    <p:sldId id="280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5100E5-5793-40A5-8F47-BA5E9C97CAC7}" type="datetimeFigureOut">
              <a:rPr lang="en-IN" smtClean="0"/>
              <a:pPr/>
              <a:t>27-03-2015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29C9C1-9D1E-42A7-B826-B31693F39D0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93212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9C9C1-9D1E-42A7-B826-B31693F39D0B}" type="slidenum">
              <a:rPr lang="en-IN" smtClean="0"/>
              <a:pPr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820121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FF9D3-429E-4E3F-88B5-414F48928B23}" type="datetimeFigureOut">
              <a:rPr lang="en-IN" smtClean="0"/>
              <a:pPr/>
              <a:t>27-03-2015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8099-0EF3-410D-86CC-F86ABEF2223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755071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FF9D3-429E-4E3F-88B5-414F48928B23}" type="datetimeFigureOut">
              <a:rPr lang="en-IN" smtClean="0"/>
              <a:pPr/>
              <a:t>27-03-2015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8099-0EF3-410D-86CC-F86ABEF2223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88466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FF9D3-429E-4E3F-88B5-414F48928B23}" type="datetimeFigureOut">
              <a:rPr lang="en-IN" smtClean="0"/>
              <a:pPr/>
              <a:t>27-03-2015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8099-0EF3-410D-86CC-F86ABEF2223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550522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FF9D3-429E-4E3F-88B5-414F48928B23}" type="datetimeFigureOut">
              <a:rPr lang="en-IN" smtClean="0"/>
              <a:pPr/>
              <a:t>27-03-2015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8099-0EF3-410D-86CC-F86ABEF2223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689038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FF9D3-429E-4E3F-88B5-414F48928B23}" type="datetimeFigureOut">
              <a:rPr lang="en-IN" smtClean="0"/>
              <a:pPr/>
              <a:t>27-03-2015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8099-0EF3-410D-86CC-F86ABEF2223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591860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FF9D3-429E-4E3F-88B5-414F48928B23}" type="datetimeFigureOut">
              <a:rPr lang="en-IN" smtClean="0"/>
              <a:pPr/>
              <a:t>27-03-2015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8099-0EF3-410D-86CC-F86ABEF2223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089905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FF9D3-429E-4E3F-88B5-414F48928B23}" type="datetimeFigureOut">
              <a:rPr lang="en-IN" smtClean="0"/>
              <a:pPr/>
              <a:t>27-03-2015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8099-0EF3-410D-86CC-F86ABEF2223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037878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FF9D3-429E-4E3F-88B5-414F48928B23}" type="datetimeFigureOut">
              <a:rPr lang="en-IN" smtClean="0"/>
              <a:pPr/>
              <a:t>27-03-2015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8099-0EF3-410D-86CC-F86ABEF2223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057552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FF9D3-429E-4E3F-88B5-414F48928B23}" type="datetimeFigureOut">
              <a:rPr lang="en-IN" smtClean="0"/>
              <a:pPr/>
              <a:t>27-03-2015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8099-0EF3-410D-86CC-F86ABEF2223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629963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FF9D3-429E-4E3F-88B5-414F48928B23}" type="datetimeFigureOut">
              <a:rPr lang="en-IN" smtClean="0"/>
              <a:pPr/>
              <a:t>27-03-2015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8099-0EF3-410D-86CC-F86ABEF2223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247589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FF9D3-429E-4E3F-88B5-414F48928B23}" type="datetimeFigureOut">
              <a:rPr lang="en-IN" smtClean="0"/>
              <a:pPr/>
              <a:t>27-03-2015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8099-0EF3-410D-86CC-F86ABEF2223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950936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FF9D3-429E-4E3F-88B5-414F48928B23}" type="datetimeFigureOut">
              <a:rPr lang="en-IN" smtClean="0"/>
              <a:pPr/>
              <a:t>27-03-2015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F8099-0EF3-410D-86CC-F86ABEF2223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365305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cran.r-project.org/web/packages/available_packages_by_name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0" Type="http://schemas.openxmlformats.org/officeDocument/2006/relationships/image" Target="../media/image27.pn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1840" y="3933056"/>
            <a:ext cx="6120680" cy="936104"/>
          </a:xfrm>
        </p:spPr>
        <p:txBody>
          <a:bodyPr/>
          <a:lstStyle/>
          <a:p>
            <a:r>
              <a:rPr lang="en-IN" b="1" dirty="0" smtClean="0">
                <a:solidFill>
                  <a:srgbClr val="00B0F0"/>
                </a:solidFill>
              </a:rPr>
              <a:t>Introduction to  R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42" y="4581128"/>
            <a:ext cx="9036496" cy="550912"/>
          </a:xfrm>
        </p:spPr>
        <p:txBody>
          <a:bodyPr>
            <a:noAutofit/>
          </a:bodyPr>
          <a:lstStyle/>
          <a:p>
            <a:r>
              <a:rPr lang="en-IN" dirty="0" smtClean="0">
                <a:solidFill>
                  <a:schemeClr val="bg1">
                    <a:lumMod val="65000"/>
                  </a:schemeClr>
                </a:solidFill>
              </a:rPr>
              <a:t>A very brief intro before put your hands on </a:t>
            </a:r>
            <a:r>
              <a:rPr lang="en-IN" dirty="0" smtClean="0">
                <a:solidFill>
                  <a:srgbClr val="FFFF00"/>
                </a:solidFill>
              </a:rPr>
              <a:t>R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5576" y="1052736"/>
            <a:ext cx="3312368" cy="36004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07959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R has a language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spreadsheetexcel.com/wp-content/uploads/2013/11/visual-basic-for-applications-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16832"/>
            <a:ext cx="4365609" cy="16561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guidesandtutorials.com/image-files/excel_screen0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95936" y="3429000"/>
            <a:ext cx="4684878" cy="324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74472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 smtClean="0">
                <a:solidFill>
                  <a:schemeClr val="bg1"/>
                </a:solidFill>
              </a:rPr>
              <a:t>R as a calculator</a:t>
            </a:r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511256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sz="2000" dirty="0" smtClean="0">
                <a:solidFill>
                  <a:srgbClr val="FF0000"/>
                </a:solidFill>
              </a:rPr>
              <a:t>&gt; 10+20/2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[1] 20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2000" dirty="0" smtClean="0">
                <a:solidFill>
                  <a:srgbClr val="FF0000"/>
                </a:solidFill>
              </a:rPr>
              <a:t>&gt; </a:t>
            </a:r>
            <a:r>
              <a:rPr lang="en-IN" sz="2000" dirty="0" err="1" smtClean="0">
                <a:solidFill>
                  <a:srgbClr val="FF0000"/>
                </a:solidFill>
              </a:rPr>
              <a:t>sqrt</a:t>
            </a:r>
            <a:r>
              <a:rPr lang="en-IN" sz="2000" dirty="0" smtClean="0">
                <a:solidFill>
                  <a:srgbClr val="FF0000"/>
                </a:solidFill>
              </a:rPr>
              <a:t>(16)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[1] 4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2000" dirty="0" smtClean="0">
                <a:solidFill>
                  <a:srgbClr val="FF0000"/>
                </a:solidFill>
              </a:rPr>
              <a:t>&gt; log(1000)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[1] 6.907755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2000" dirty="0" smtClean="0">
                <a:solidFill>
                  <a:srgbClr val="FF0000"/>
                </a:solidFill>
              </a:rPr>
              <a:t>&gt; log10(1000)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[1] 3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2000" dirty="0" smtClean="0">
                <a:solidFill>
                  <a:srgbClr val="FF0000"/>
                </a:solidFill>
              </a:rPr>
              <a:t>&gt; log2(4)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2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[1] 2</a:t>
            </a:r>
            <a:endParaRPr lang="en-IN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75856" y="1484784"/>
            <a:ext cx="5378381" cy="338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6279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FF00"/>
                </a:solidFill>
              </a:rPr>
              <a:t>Variables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&gt; x = 25 </a:t>
            </a:r>
            <a:endParaRPr lang="en-IN" sz="2800" dirty="0" smtClean="0">
              <a:solidFill>
                <a:schemeClr val="accent1">
                  <a:lumMod val="20000"/>
                  <a:lumOff val="8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IN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I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x </a:t>
            </a:r>
            <a:endParaRPr lang="en-IN" sz="2800" dirty="0" smtClean="0">
              <a:solidFill>
                <a:schemeClr val="accent1">
                  <a:lumMod val="20000"/>
                  <a:lumOff val="8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IN" sz="28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IN" sz="2800" dirty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1] </a:t>
            </a:r>
            <a:r>
              <a:rPr lang="en-IN" sz="28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25</a:t>
            </a:r>
          </a:p>
          <a:p>
            <a:pPr marL="0" indent="0">
              <a:buNone/>
            </a:pPr>
            <a:r>
              <a:rPr lang="en-IN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&gt; y = </a:t>
            </a:r>
            <a:r>
              <a:rPr lang="en-I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"y is a string" </a:t>
            </a:r>
            <a:endParaRPr lang="en-IN" sz="2800" dirty="0" smtClean="0">
              <a:solidFill>
                <a:schemeClr val="accent1">
                  <a:lumMod val="20000"/>
                  <a:lumOff val="8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IN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I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y </a:t>
            </a:r>
            <a:endParaRPr lang="en-IN" sz="2800" dirty="0" smtClean="0">
              <a:solidFill>
                <a:schemeClr val="accent1">
                  <a:lumMod val="20000"/>
                  <a:lumOff val="8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IN" sz="28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IN" sz="2800" dirty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1] "y is a string" </a:t>
            </a:r>
            <a:endParaRPr lang="en-IN" sz="2800" dirty="0" smtClean="0">
              <a:solidFill>
                <a:srgbClr val="FFFF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IN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IN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urier New" pitchFamily="49" charset="0"/>
                <a:cs typeface="Courier New" pitchFamily="49" charset="0"/>
              </a:rPr>
              <a:t>1+1==3 </a:t>
            </a:r>
            <a:endParaRPr lang="en-IN" sz="2800" dirty="0" smtClean="0">
              <a:solidFill>
                <a:schemeClr val="accent1">
                  <a:lumMod val="20000"/>
                  <a:lumOff val="8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IN" sz="28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IN" sz="2800" dirty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1] FALSE</a:t>
            </a:r>
          </a:p>
        </p:txBody>
      </p:sp>
    </p:spTree>
    <p:extLst>
      <p:ext uri="{BB962C8B-B14F-4D97-AF65-F5344CB8AC3E}">
        <p14:creationId xmlns:p14="http://schemas.microsoft.com/office/powerpoint/2010/main" xmlns="" val="116150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00B0F0"/>
                </a:solidFill>
              </a:rPr>
              <a:t>Objects in R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 x &lt;- c(1,2,3,4,5,6) </a:t>
            </a:r>
          </a:p>
          <a:p>
            <a:pPr marL="0" indent="0">
              <a:buNone/>
            </a:pPr>
            <a:r>
              <a:rPr lang="en-IN" sz="2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 x</a:t>
            </a:r>
          </a:p>
          <a:p>
            <a:pPr marL="0" indent="0">
              <a:buNone/>
            </a:pPr>
            <a:r>
              <a:rPr lang="en-IN" sz="24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[1] 1 2 3 4 5 6</a:t>
            </a:r>
          </a:p>
          <a:p>
            <a:pPr marL="0" indent="0">
              <a:buNone/>
            </a:pPr>
            <a:endParaRPr lang="en-IN" sz="2800" dirty="0">
              <a:solidFill>
                <a:srgbClr val="FFFF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IN" sz="19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 x </a:t>
            </a:r>
            <a:r>
              <a:rPr lang="en-IN" sz="19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= matrix(c(10,20,30,40,50,60,70,80,90,100), </a:t>
            </a:r>
            <a:r>
              <a:rPr lang="en-IN" sz="19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nrow</a:t>
            </a:r>
            <a:r>
              <a:rPr lang="en-IN" sz="19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=5, </a:t>
            </a:r>
            <a:r>
              <a:rPr lang="en-IN" sz="19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ncol</a:t>
            </a:r>
            <a:r>
              <a:rPr lang="en-IN" sz="19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=2) </a:t>
            </a:r>
            <a:endParaRPr lang="en-IN" sz="1900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IN" sz="19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 x </a:t>
            </a:r>
          </a:p>
          <a:p>
            <a:pPr marL="0" indent="0">
              <a:buNone/>
            </a:pPr>
            <a:r>
              <a:rPr lang="en-IN" sz="1900" dirty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IN" sz="19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    [,</a:t>
            </a:r>
            <a:r>
              <a:rPr lang="en-IN" sz="1900" dirty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1] [,2] </a:t>
            </a:r>
            <a:endParaRPr lang="en-IN" sz="1900" dirty="0" smtClean="0">
              <a:solidFill>
                <a:srgbClr val="FFFF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IN" sz="19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IN" sz="1900" dirty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1,] </a:t>
            </a:r>
            <a:r>
              <a:rPr lang="en-IN" sz="19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 10   60 </a:t>
            </a:r>
          </a:p>
          <a:p>
            <a:pPr marL="0" indent="0">
              <a:buNone/>
            </a:pPr>
            <a:r>
              <a:rPr lang="en-IN" sz="19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IN" sz="1900" dirty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2,] </a:t>
            </a:r>
            <a:r>
              <a:rPr lang="en-IN" sz="19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 20   </a:t>
            </a:r>
            <a:r>
              <a:rPr lang="en-IN" sz="1900" dirty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70 </a:t>
            </a:r>
            <a:endParaRPr lang="en-IN" sz="1900" dirty="0" smtClean="0">
              <a:solidFill>
                <a:srgbClr val="FFFF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IN" sz="19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IN" sz="1900" dirty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3,] </a:t>
            </a:r>
            <a:r>
              <a:rPr lang="en-IN" sz="19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 30   </a:t>
            </a:r>
            <a:r>
              <a:rPr lang="en-IN" sz="1900" dirty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80 </a:t>
            </a:r>
            <a:endParaRPr lang="en-IN" sz="1900" dirty="0" smtClean="0">
              <a:solidFill>
                <a:srgbClr val="FFFF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IN" sz="19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IN" sz="1900" dirty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4,] </a:t>
            </a:r>
            <a:r>
              <a:rPr lang="en-IN" sz="19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 40   90 </a:t>
            </a:r>
          </a:p>
          <a:p>
            <a:pPr marL="0" indent="0">
              <a:buNone/>
            </a:pPr>
            <a:r>
              <a:rPr lang="en-IN" sz="19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IN" sz="1900" dirty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5,] </a:t>
            </a:r>
            <a:r>
              <a:rPr lang="en-IN" sz="19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 50   </a:t>
            </a:r>
            <a:r>
              <a:rPr lang="en-IN" sz="1900" dirty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xmlns="" val="313184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>
                <a:solidFill>
                  <a:srgbClr val="FFFF00"/>
                </a:solidFill>
              </a:rPr>
              <a:t>Dataframes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IN" sz="2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SlNo</a:t>
            </a:r>
            <a:r>
              <a:rPr lang="en-IN" sz="2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&lt;-c(1,2,3,4) </a:t>
            </a:r>
            <a:endParaRPr lang="en-IN" sz="2000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IN" sz="20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IN" sz="2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Name&lt;-c("</a:t>
            </a:r>
            <a:r>
              <a:rPr lang="en-IN" sz="2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Raju</a:t>
            </a:r>
            <a:r>
              <a:rPr lang="en-IN" sz="2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", "</a:t>
            </a:r>
            <a:r>
              <a:rPr lang="en-IN" sz="2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Radha</a:t>
            </a:r>
            <a:r>
              <a:rPr lang="en-IN" sz="2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", "</a:t>
            </a:r>
            <a:r>
              <a:rPr lang="en-IN" sz="2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Mayavi</a:t>
            </a:r>
            <a:r>
              <a:rPr lang="en-IN" sz="2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", "</a:t>
            </a:r>
            <a:r>
              <a:rPr lang="en-IN" sz="2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Luttapi</a:t>
            </a:r>
            <a:r>
              <a:rPr lang="en-IN" sz="2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") </a:t>
            </a:r>
            <a:endParaRPr lang="en-IN" sz="2000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IN" sz="20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IN" sz="2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Age&lt;-c(18,17,20,18) </a:t>
            </a:r>
            <a:endParaRPr lang="en-IN" sz="2000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IN" sz="20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IN" sz="2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table&lt;-</a:t>
            </a:r>
            <a:r>
              <a:rPr lang="en-IN" sz="2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data.frame</a:t>
            </a:r>
            <a:r>
              <a:rPr lang="en-IN" sz="2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IN" sz="20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SlNo,Name,Age</a:t>
            </a:r>
            <a:r>
              <a:rPr lang="en-IN" sz="2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) </a:t>
            </a:r>
            <a:endParaRPr lang="en-IN" sz="2000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IN" sz="20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&gt; table </a:t>
            </a:r>
          </a:p>
          <a:p>
            <a:pPr marL="0" indent="0">
              <a:buNone/>
            </a:pPr>
            <a:r>
              <a:rPr lang="en-IN" sz="20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IN" sz="2000" dirty="0" err="1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SlNo</a:t>
            </a:r>
            <a:r>
              <a:rPr lang="en-IN" sz="20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  Name     Age </a:t>
            </a:r>
          </a:p>
          <a:p>
            <a:pPr marL="0" indent="0">
              <a:buNone/>
            </a:pPr>
            <a:r>
              <a:rPr lang="en-IN" sz="20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IN" sz="2000" dirty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IN" sz="20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IN" sz="2000" dirty="0" err="1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Raju</a:t>
            </a:r>
            <a:r>
              <a:rPr lang="en-IN" sz="20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     18 </a:t>
            </a:r>
          </a:p>
          <a:p>
            <a:pPr marL="0" indent="0">
              <a:buNone/>
            </a:pPr>
            <a:r>
              <a:rPr lang="en-IN" sz="20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2 </a:t>
            </a:r>
            <a:r>
              <a:rPr lang="en-IN" sz="2000" dirty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2 </a:t>
            </a:r>
            <a:r>
              <a:rPr lang="en-IN" sz="20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IN" sz="2000" dirty="0" err="1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Radha</a:t>
            </a:r>
            <a:r>
              <a:rPr lang="en-IN" sz="20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    17 </a:t>
            </a:r>
          </a:p>
          <a:p>
            <a:pPr marL="0" indent="0">
              <a:buNone/>
            </a:pPr>
            <a:r>
              <a:rPr lang="en-IN" sz="20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3 </a:t>
            </a:r>
            <a:r>
              <a:rPr lang="en-IN" sz="2000" dirty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3 </a:t>
            </a:r>
            <a:r>
              <a:rPr lang="en-IN" sz="20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IN" sz="2000" dirty="0" err="1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Mayavi</a:t>
            </a:r>
            <a:r>
              <a:rPr lang="en-IN" sz="20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   20 </a:t>
            </a:r>
          </a:p>
          <a:p>
            <a:pPr marL="0" indent="0">
              <a:buNone/>
            </a:pPr>
            <a:r>
              <a:rPr lang="en-IN" sz="20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4 </a:t>
            </a:r>
            <a:r>
              <a:rPr lang="en-IN" sz="2000" dirty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4 </a:t>
            </a:r>
            <a:r>
              <a:rPr lang="en-IN" sz="20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IN" sz="2000" dirty="0" err="1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Luttapi</a:t>
            </a:r>
            <a:r>
              <a:rPr lang="en-IN" sz="20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  18</a:t>
            </a:r>
            <a:endParaRPr lang="en-IN" sz="2000" dirty="0">
              <a:solidFill>
                <a:srgbClr val="FFFF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2087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>
                <a:solidFill>
                  <a:srgbClr val="FFFF00"/>
                </a:solidFill>
              </a:rPr>
              <a:t>Rstudio</a:t>
            </a:r>
            <a:endParaRPr lang="en-IN" dirty="0">
              <a:solidFill>
                <a:srgbClr val="FFFF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1600" y="1436289"/>
            <a:ext cx="7128792" cy="5449095"/>
          </a:xfrm>
        </p:spPr>
      </p:pic>
    </p:spTree>
    <p:extLst>
      <p:ext uri="{BB962C8B-B14F-4D97-AF65-F5344CB8AC3E}">
        <p14:creationId xmlns:p14="http://schemas.microsoft.com/office/powerpoint/2010/main" xmlns="" val="310514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FF00"/>
                </a:solidFill>
              </a:rPr>
              <a:t>Packages </a:t>
            </a:r>
            <a:endParaRPr lang="en-IN" dirty="0">
              <a:solidFill>
                <a:srgbClr val="FFFF00"/>
              </a:solidFill>
            </a:endParaRPr>
          </a:p>
        </p:txBody>
      </p:sp>
      <p:pic>
        <p:nvPicPr>
          <p:cNvPr id="3075" name="Picture 3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243356"/>
            <a:ext cx="5265445" cy="5528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07542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FF00"/>
                </a:solidFill>
              </a:rPr>
              <a:t>Powerful plots in R</a:t>
            </a:r>
            <a:endParaRPr lang="en-IN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32040" y="1221637"/>
            <a:ext cx="3429000" cy="3429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15643" y="3875578"/>
            <a:ext cx="4073997" cy="27126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0767" y="1196735"/>
            <a:ext cx="3690039" cy="36900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37071" y="3487834"/>
            <a:ext cx="3215571" cy="20043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4783" y="4490021"/>
            <a:ext cx="3168352" cy="220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9218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Regular expression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&gt; month.name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rgbClr val="3333FF"/>
                </a:solidFill>
              </a:rPr>
              <a:t>[</a:t>
            </a:r>
            <a:r>
              <a:rPr lang="en-US" dirty="0" smtClean="0">
                <a:solidFill>
                  <a:srgbClr val="3333FF"/>
                </a:solidFill>
              </a:rPr>
              <a:t>1] "January" "February" "March" "April" "May" "June" [7] "July" "August" "September" "October" "November" "</a:t>
            </a:r>
            <a:r>
              <a:rPr lang="en-US" dirty="0" smtClean="0">
                <a:solidFill>
                  <a:srgbClr val="3333FF"/>
                </a:solidFill>
              </a:rPr>
              <a:t>December“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&gt; month.name[</a:t>
            </a:r>
            <a:r>
              <a:rPr lang="en-US" dirty="0" err="1" smtClean="0">
                <a:solidFill>
                  <a:schemeClr val="bg1"/>
                </a:solidFill>
              </a:rPr>
              <a:t>grep</a:t>
            </a:r>
            <a:r>
              <a:rPr lang="en-US" dirty="0" smtClean="0">
                <a:solidFill>
                  <a:schemeClr val="bg1"/>
                </a:solidFill>
              </a:rPr>
              <a:t>("A", month.name</a:t>
            </a:r>
            <a:r>
              <a:rPr lang="en-US" dirty="0" smtClean="0">
                <a:solidFill>
                  <a:schemeClr val="bg1"/>
                </a:solidFill>
              </a:rPr>
              <a:t>)]</a:t>
            </a:r>
          </a:p>
          <a:p>
            <a:r>
              <a:rPr lang="en-US" dirty="0" smtClean="0">
                <a:solidFill>
                  <a:srgbClr val="3333FF"/>
                </a:solidFill>
              </a:rPr>
              <a:t> </a:t>
            </a:r>
            <a:r>
              <a:rPr lang="en-US" dirty="0" smtClean="0">
                <a:solidFill>
                  <a:srgbClr val="3333FF"/>
                </a:solidFill>
              </a:rPr>
              <a:t>[1] "April" "August</a:t>
            </a:r>
            <a:endParaRPr lang="en-US" dirty="0">
              <a:solidFill>
                <a:srgbClr val="3333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052736"/>
            <a:ext cx="7114399" cy="533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69148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521" y="620688"/>
            <a:ext cx="8640959" cy="5760640"/>
          </a:xfrm>
        </p:spPr>
      </p:pic>
    </p:spTree>
    <p:extLst>
      <p:ext uri="{BB962C8B-B14F-4D97-AF65-F5344CB8AC3E}">
        <p14:creationId xmlns:p14="http://schemas.microsoft.com/office/powerpoint/2010/main" xmlns="" val="219869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0833" y="1424853"/>
            <a:ext cx="9181752" cy="4868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8081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41929670"/>
              </p:ext>
            </p:extLst>
          </p:nvPr>
        </p:nvGraphicFramePr>
        <p:xfrm>
          <a:off x="899594" y="44618"/>
          <a:ext cx="6768750" cy="6500916"/>
        </p:xfrm>
        <a:graphic>
          <a:graphicData uri="http://schemas.openxmlformats.org/drawingml/2006/table">
            <a:tbl>
              <a:tblPr/>
              <a:tblGrid>
                <a:gridCol w="2736302"/>
                <a:gridCol w="720080"/>
                <a:gridCol w="936104"/>
                <a:gridCol w="696078"/>
                <a:gridCol w="816090"/>
                <a:gridCol w="864096"/>
              </a:tblGrid>
              <a:tr h="72014">
                <a:tc>
                  <a:txBody>
                    <a:bodyPr/>
                    <a:lstStyle/>
                    <a:p>
                      <a:r>
                        <a:rPr lang="en-IN" sz="900" dirty="0"/>
                        <a:t> </a:t>
                      </a:r>
                      <a:r>
                        <a:rPr lang="en-IN" sz="900" b="1" dirty="0"/>
                        <a:t>TYPE OF STATISTICAL ANALYSIS</a:t>
                      </a:r>
                      <a:endParaRPr lang="en-IN" sz="900" dirty="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900" b="1"/>
                        <a:t>R </a:t>
                      </a:r>
                      <a:endParaRPr lang="en-IN" sz="9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900" b="1"/>
                        <a:t> MATLAB</a:t>
                      </a:r>
                      <a:endParaRPr lang="en-IN" sz="9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900" b="1"/>
                        <a:t>SAS </a:t>
                      </a:r>
                      <a:endParaRPr lang="en-IN" sz="9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900" b="1"/>
                        <a:t>STATA </a:t>
                      </a:r>
                      <a:endParaRPr lang="en-IN" sz="9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900" b="1" dirty="0"/>
                        <a:t> SPSS</a:t>
                      </a:r>
                      <a:endParaRPr lang="en-IN" sz="900" dirty="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110">
                <a:tc>
                  <a:txBody>
                    <a:bodyPr/>
                    <a:lstStyle/>
                    <a:p>
                      <a:r>
                        <a:rPr lang="en-IN" sz="600" dirty="0">
                          <a:effectLst/>
                        </a:rPr>
                        <a:t> Nonparametric Tests</a:t>
                      </a:r>
                      <a:endParaRPr lang="en-IN" sz="600" dirty="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4875"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T-test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110"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ANOVA &amp; MANOVA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110"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ANCOVA &amp; MANCOVA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14372">
                <a:tc>
                  <a:txBody>
                    <a:bodyPr/>
                    <a:lstStyle/>
                    <a:p>
                      <a:r>
                        <a:rPr lang="en-IN" sz="600" dirty="0">
                          <a:effectLst/>
                        </a:rPr>
                        <a:t> Generalized Least Squares</a:t>
                      </a:r>
                      <a:endParaRPr lang="en-IN" sz="600" dirty="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110"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Ridge Regression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Limited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Limited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4875"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Lasso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Limited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110">
                <a:tc>
                  <a:txBody>
                    <a:bodyPr/>
                    <a:lstStyle/>
                    <a:p>
                      <a:r>
                        <a:rPr lang="en-IN" sz="600" dirty="0">
                          <a:effectLst/>
                        </a:rPr>
                        <a:t> Nonlinear Regression</a:t>
                      </a:r>
                      <a:endParaRPr lang="en-IN" sz="600" dirty="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Limited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Limited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110"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Discriminant Analysis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110"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Nearest Neighbor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110"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Naive Bayes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Limited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1634"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Factor &amp; Principal Components Analysis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14372"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Canonical Correlation Analysis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110"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Copula Models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Experimental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110"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Path Analysis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88896"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Structural Equation Modeling (Latent Factors)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AMOS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14372"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Extreme Value Theory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14372"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Variance Stabilization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 dirty="0">
                          <a:effectLst/>
                        </a:rPr>
                        <a:t> Yes</a:t>
                      </a:r>
                      <a:endParaRPr lang="en-IN" sz="600" dirty="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110"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Bayesian Statistics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Limited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1634"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Monte Carlo, Classic Methods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Limited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1634"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Markov Chain Monte Carlo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110"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Bootstrap &amp; Jackknife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110"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EM Algorithm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14372"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Missing Data Imputation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110">
                <a:tc>
                  <a:txBody>
                    <a:bodyPr/>
                    <a:lstStyle/>
                    <a:p>
                      <a:r>
                        <a:rPr lang="en-IN" sz="600" dirty="0">
                          <a:effectLst/>
                        </a:rPr>
                        <a:t> Robust Estimation</a:t>
                      </a:r>
                      <a:endParaRPr lang="en-IN" sz="600" dirty="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600" dirty="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110"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Cross-Validation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 dirty="0">
                          <a:effectLst/>
                        </a:rPr>
                        <a:t> </a:t>
                      </a:r>
                      <a:endParaRPr lang="en-IN" sz="600" dirty="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14372"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Longitudinal (Panel) Data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 dirty="0">
                          <a:effectLst/>
                        </a:rPr>
                        <a:t> Limited</a:t>
                      </a:r>
                      <a:endParaRPr lang="en-IN" sz="600" dirty="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110"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Survival Analysis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 dirty="0">
                          <a:effectLst/>
                        </a:rPr>
                        <a:t> Yes</a:t>
                      </a:r>
                      <a:endParaRPr lang="en-IN" sz="600" dirty="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14372"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Propensity Score Matching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Limited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Limited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1634"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Stratified Samples (Survey Data)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110"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Experimental Design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Limited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110"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Quality Control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110">
                <a:tc>
                  <a:txBody>
                    <a:bodyPr/>
                    <a:lstStyle/>
                    <a:p>
                      <a:r>
                        <a:rPr lang="en-IN" sz="600" dirty="0">
                          <a:effectLst/>
                        </a:rPr>
                        <a:t> </a:t>
                      </a:r>
                      <a:r>
                        <a:rPr lang="en-IN" sz="600" dirty="0" err="1">
                          <a:effectLst/>
                        </a:rPr>
                        <a:t>Univariate</a:t>
                      </a:r>
                      <a:r>
                        <a:rPr lang="en-IN" sz="600" dirty="0">
                          <a:effectLst/>
                        </a:rPr>
                        <a:t> Time Series</a:t>
                      </a:r>
                      <a:endParaRPr lang="en-IN" sz="600" dirty="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 dirty="0">
                          <a:effectLst/>
                        </a:rPr>
                        <a:t> Limited</a:t>
                      </a:r>
                      <a:endParaRPr lang="en-IN" sz="600" dirty="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14372"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Multivariate Time Series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88896"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Stochastic Volatility Models, Discrete Case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Limited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88896"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Stochastic Volatility Models, Continuous Case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Limited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Limited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4875"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Diffusions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110"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Markov Chains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14372"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Hidden Markov Models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110"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Counting Processes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4875"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Filtering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Limited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Limited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110"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Instrumental Variables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14372"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Simultaneous Equations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AMOS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4875"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Splines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1634"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Nonparametric Smoothing Methods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110"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Cluster Analysis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110"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Neural Networks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Limited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1634"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Classification &amp; Regression Trees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Limited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88896"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Boosting Classification &amp; Regression Trees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Limited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110"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Random Forests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Limited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14372"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Support Vector Machines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110"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Signal Processing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110"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Wavelet Analysis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4875"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Bagging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7110"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ROC Curves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 dirty="0">
                          <a:effectLst/>
                        </a:rPr>
                        <a:t> Yes </a:t>
                      </a:r>
                      <a:endParaRPr lang="en-IN" sz="600" dirty="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1634"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Deterministic Optimization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Limited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 dirty="0">
                          <a:effectLst/>
                        </a:rPr>
                        <a:t> </a:t>
                      </a:r>
                      <a:endParaRPr lang="en-IN" sz="600" dirty="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14372"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Stochastic Optimization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Yes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Limited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>
                          <a:effectLst/>
                        </a:rPr>
                        <a:t> </a:t>
                      </a:r>
                      <a:endParaRPr lang="en-IN" sz="60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 dirty="0">
                          <a:effectLst/>
                        </a:rPr>
                        <a:t> </a:t>
                      </a:r>
                      <a:endParaRPr lang="en-IN" sz="600" dirty="0"/>
                    </a:p>
                  </a:txBody>
                  <a:tcPr marL="933" marR="933" marT="933" marB="9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36151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48680"/>
            <a:ext cx="4686651" cy="793472"/>
          </a:xfrm>
        </p:spPr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R in industry? 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xQHBhUUBxQVFRQUGBwYFhgVFxgXFRkXIBcYFxgUHRYdHCssGh0lJxkWLTEhJSsrLi4uFx8zODMtNygtLywBCgoKDQ0NFw8PGjclICQ3Nzc3Nzc0Nzc0Nys3NzcuNy0sLS43LDc3OC04Ny4yKzU3NywsNCsyKzQ0MzA3LCwzLP/AABEIALgBEwMBIgACEQEDEQH/xAAbAAEBAAMBAQEAAAAAAAAAAAAABgQFBwMBAv/EAEsQAAIBAgMDBgYNCQgDAAAAAAABAgMRBAUGEiExBxNRYXGRIkFygbGyFRYyNDU2UoKSk6HR0hQXQlNUc6KzwSMkYmOjwuLjM+Hw/8QAGgEBAAMBAQEAAAAAAAAAAAAAAAQFBgcDAv/EADMRAQABAwEDCAgHAAAAAAAAAAABAgMEEQVRUhIVNIGhscHRFBYhMkGR4fAGEzNTYXGS/9oADAMBAAIRAxEAPwDuIAAAAAAAAAAAAAAAAAAAAAAAAAAAAAAAAAAAAAAAAAAAAAAAAAAAAAAAAAAAAAAAAAAAAAAAAAAAAAAAAAAAAAAAAAAAAAAAAAAAAAAAAAAAAAAAAAAAAAAAAAAAAAAAAAAAAAAAAAAAAAAAAAAAAAAAAAAAAAAAAAAAAAAAAAAAAAAAAAAAAAAAAAAAAAAAAAAAAAAAAAAAAAAAAAAAAAAAAAAAAAAAAAAAAAAAAAAAAAAAIP8AOI/2ZfW/9Y/OK/2ZfW/9ZDPiCg9Mv8XZHk2fNWHwds+a5/OK/wBmX1v/AFm2ybVbzPBV6nNbPMRUrbe1tXUna+yre56+JzAq9G/AuO/dx9WoelrLvTVpNXwndulC2ls/Gs4tdy3TpMafGd8b5bn28f5H+p/wHt4/yP8AU/4EgCp51zOPsjyZDl1b1f7eP8j/AFP+BQZFmfstguccdjwmrX2uFt97LpOYF/ob4F+fL0IsNmZ2Rev8i5VrGm6H3RVMz7VCADQvYAAAAAAAAAAAAAAAAAAAAAAAAAAAA8sRiYYWltYmUYRXjk1Fd7A9QYmCzOjj5NYKrCbXFQkm112RlgAABwp8QHxBl3RAq9G/AuO/dx9WoShV6N+Bcd+7j6tQ9bPvdU90q3a/QrnV3w1IAKBggv8AQ3wL8+XoRAF/ob4F+fL0Itti9J6pfdv3lCSPKDmtbK6NF5fNwcnK9lF3slbimVxCcqfveh5U/RE1iQ1+lNVV62e04ZlVc4TvGzUVaT9y9yXjsvOdLOGVaEsHTo1IP3ac4vocako282yn85HacrxizDLqdWnwnFS7G1vXm3gZT4HKM11hiZ5lUeBquNPaaglGD8Fbk98Xxtfzl9q/MPY3T9WUXaTWxHypbr+be/McjeEccuVV8JTcF5opt/xL7QOqaQx9THabVTFPbqXnxSV7N2W5EZpfPcTiNTU1WqTnzkrTg29m1ne0f0dnq6Cu5O/ivDy5+sz7lOoMFjc0UcBG1Wpfwua2W7Jyd5W6mBSg+SlsxvLciYx+usLhKrjTc6tvHTS2fpNq/argVAJ/JNXUM4xKp0duM3eynHjZXdmm132PTNNV4fKsY6eMlJSSTdoNrerregN4DQZxq7D5TWUKzlKdk3GCTcU1dXbaS7OJtaWPhPL1Wk9mm4qd5WVotX39HEDKBJ4rX+Go1LUVVqdcYpL+Jp/YZ2T6tw+bVlClJwm+Eais31JptN9V7gb4Am801rhsuxDheVSS3Pm0mk+jabS7rgUgNBkerKGc4nm6CnGdm7TjxS4702jd160cPScq7UYxV227JLpbA9ASeK1/hqNS1FVKnXGKS/iaf2Gbk+rsNmtZQpScJvhGorN9SabTfVe4G/OQZ5jampNRbNHenNwpRv4KV7bXntdv7jpec5/RyVx/L3Jbd9m0XLha/DtRyrTWNhl+fU6uKvsRcm7K73wklu86AudLacnpvFVKuNqU3B097V1s2ak73XCye82+V6loZrmLpYByk4xcnLZtHc0rK+98eixps21nhcVlVWFGU9qdOUV4ElvcWlvJTRObU8nzWU8c2oum4qyb37UXwXYwOugmVrrCP9Kf1cj6BOPQGIv/AOSl3y/CPaBiP1lLvl+ElnWlf3Uu9jnpfKl3sm+rNni+/mhevGTwffyVPtAxH6yl3y/CbrIdMVcty/EQrSg3WioxteyaU1vuv8SOec9L5Uu9ldoWbll+L2m34MOL6qhHyth2sWxXfiddI+j0s/ii/tCuMWunSKvD27v4ZHtMrfLp98vwj2mVvl0++X4T87b6X3jbfS+8596dh/sz/r6LnmmOLsfr2mVvl0++X4Sm05l0srwGxXab2m/BvbfbpXUS+2+l95Uabd8v3/Kf9C02Rk49zI5Nu3NM6T8dfB43sCLNPL11bUhOVP3vQ8qfoiXZCcqfveh5U/RE1CK1mMwH5TydUKsVvoym35Mqs4v7dl+Y3nJnj+eyqdGT30pXXkyu/Spd6MvSGGWN0PCnV4TjUi/PUqIjtGYl5RqnYxG7acqU+hO+77YrvA2fKhmG3iaVGHCK5yXa/Bj3La+kY2rcB7GabwdN8VtOXlNRlL7X9hiYFe2XW21LfGVTbf7uHBedKK85vuVP3vQ8qfoiBteTv4sQ8ufrMhtC/Guj8/8AlzLnk7+LEPLn6zIbQvxro/P/AJcwKTlKzd0oxw9B22ltVLeON7Rj2Ozv2IwtK6KWY4JVczlJRnvhGNk3HxSbt4/El4jV8oMm9T1b+KMUuzYT9LZ1XAxUMHBU+CjFLssrATuXaNhlWd062BnLZjtbUZ73vi0mpJdfB95HcoPxoqeTD1UdaOScofxmqeTD1UBtcn0VLOMFz+Y1ZRlV8JJJN2e9Slfp6F1GFrfHSoc1g4yvDDwgp23KU9lWdupW72dOwsdjCxUeCiku5HItR+Hq6rzvDnUn2eCvQBTZHoKFXAxnmsp7clfZi1FRT4J7t7J7VunHp/FRdGTlTn7lvdJNfotrx8LP7jrpH8pyXsHC/HnVb6EwPkM+nitATqp/2sY83J+Pauo7fbaSfayX0RkdLOsXNY1u0IpqMXZyu2r36FZd6N9oDBrMNMYilX9zObj2eBDeutbiXzPJ8TpzF7T2kk/Bqwvsvzr3PY/tAv8AK9I08pzeNbAylZKScJb+K4qX33JnlJzZ1ccsPTfgU0pTXTN71fsVvPLqRtNG6vlmGJVDM7Ob9xNbtqyvsyXTx3ok9UeHq2rzvDnEn2WivQBS5DoOFbARnmsp7clfZi0lFPek929mg1dpx5BiIujJypz9y37qMlv2W19j7eg62iR5TknkML8edjb6EwPDA5fHWuSUZ4+c1OjtQk428J+D4TuvGlF+dkTp/L45pnVOjVbUZtpuNr7oyl4+wuOS6/sTVvw53/ZH/wBEnon410e2X8uYFHmeg6ODy2pUhVqtwhKST2bNqLdn4PUTekcljnuYyp4iUopQcrxte94q29dZ1HUHwDX/AHU/UZA8mPw9P90/XgBu/wA3dH9bV/g/CCzAHC3xPh9fE+G0c5Cx0H8HYzyYeioRxY6D+DsZ5MPRUKzbPQL39LTYnT7XX3S9gAcLdaCo018HfOf9CXKjTXwd85/0Lz8P9M6p8ELP/R622ITlT970PKn6Il2abUenoZ/CCxE5R2G2tm2+9uldRt1I8NBfFOj8/wDmzIrlCwH5Hn+3BWjWipLyl4Ml6r+cdHyXLY5RlsaNFuShezla++Tl4u0xtRafp5/RhHESlFwbacbX3qzjvXB7u5ATPJfl9o1a8lxtTj2e6l/t7j9cqfveh5U/RErsmy2OUZdGlh7tRvvfFtttt27TD1Hp6GfwgsROUdhtrZtvukvGn0AYXJ38WIeXP1mQ2hfjXR+f/KmdPyPKo5Nl6pUJSkk27ytfe7+I0+T6KpZVmUKtGpUk4XspbNt8XHxLrA0HKZlrhjoV4LwZrYl1SV7d69UzdKazpUsujSzZuEoJRUrNxlFble3BpFpi8NDGYdwxUVKMlZp8GRuM5Oac6t8HWlBdEoqdvPdfaBt8Jq2jmGcQoZfee1tXnZxirRct197e4heUP4zVPJh6iLXT2jaeTYtVXOVSorpblGKurN7Pn8bGeaMp5zmEqtepUi5JK0dm25W8aAosP73j2L0HMOUXLXhc751LwKyTv/jSs19ifnZ1GnHYgl0Kxj5jgKeZYV08bFSi/E+nxNPxPrQE1keuKFbAxWZydOpFWleLak/lJpPj0Mmdb6jjnVaMMFfm4Xd2rbUnuvboX9WbvEcnEJVP7tXlGPRKCk+9Neg2eR6KoZXWU6rdWa3pySUYvpUentbA88pi9KaO28RFuV1OceD8KUVbtSt50ZMNX4LE4V87USTXhQnF361azv5rm3zXL45pgJUsTdRna7i7Pc01buRHT5OI85/Z4hpdDppvv2l6AJnT1NYnV1P8iTUedcorogm5eg2HKNlrw2dc7FeBWS39E0rNdyT7+guNP6ao5FFvD3lOW5zlbat0K3Bf/bzY5hgKeZYV08bFSg+Kf2NPxPrQExkOt6FTARWaS5upFWleMnGVv0k0nx6GTet9SRzqpCGCvzcG3dq21Lhe3QlfvZusTycwlU/u1eUY9EoKT7016DZ5HomhlldTrN1Zx3xcklFPpUV4+1sDK0XljyvIYRrK05tzkuhvgu1JI55on410e2X8uZ2Al8p0VSyvMoVqVSpJwbaT2bb4uPiXWBu86pOtk1aMOMqc0u1xdjl2ic2hlGc7eLdoSg4t2btdxadl4t32nXiMzTk/p4rFOeDqOkpO7js7UU3xtvVl1bwM6prjCQnZSnLrUHZ94MClyd0VTXOVqrfjaUUu6z9IA5++J8OyewWG/Z6P1cfuPvsFhv2ej9XH7i+53t8MsvzDd44caLHQfwdjPJh6KhaewWG/Z6P1cfuPWhltLDRksNThBS90oxST42vbjxfeRM7OpyMauzTGk1QmYGya8bJovTVExCMBa+x9L9XD6K+4ex9L9XD6K+4576t3eOO1s+caOFFFRpr4O+c/6Gb7H0v1cPor7j1o0Y0I2opJdCVkWGzdj3MS/wDmVVRPs0R8nMpu0cmIegAL9AAAAAAAAAAAAAAAAAAAAAAAAAAAAAAAAAAAAAAAAAAAAAAAAAAAAAAAAAAAAAAAAAAAAAAAAAAAAAAAAAAAAAAAAAAAAAAAAAAAAAAAAAAAAAAAAAAAAAAAAAAAAAAAAAAAB//Z"/>
          <p:cNvSpPr>
            <a:spLocks noChangeAspect="1" noChangeArrowheads="1"/>
          </p:cNvSpPr>
          <p:nvPr/>
        </p:nvSpPr>
        <p:spPr bwMode="auto">
          <a:xfrm>
            <a:off x="155575" y="-51255"/>
            <a:ext cx="211592" cy="21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4" descr="data:image/jpeg;base64,/9j/4AAQSkZJRgABAQAAAQABAAD/2wCEAAkGBxQHBhUUBxQVFRQUGBwYFhgVFxgXFRkXIBcYFxgUHRYdHCssGh0lJxkWLTEhJSsrLi4uFx8zODMtNygtLywBCgoKDQ0NFw8PGjclICQ3Nzc3Nzc0Nzc0Nys3NzcuNy0sLS43LDc3OC04Ny4yKzU3NywsNCsyKzQ0MzA3LCwzLP/AABEIALgBEwMBIgACEQEDEQH/xAAbAAEBAAMBAQEAAAAAAAAAAAAABgQFBwMBAv/EAEsQAAIBAgMDBgYNCQgDAAAAAAABAgMRBAUGEiExBxNRYXGRIkFygbGyFRYyNDU2UoKSk6HR0hQXQlNUc6KzwSMkYmOjwuLjM+Hw/8QAGgEBAAMBAQEAAAAAAAAAAAAAAAQFBgcDAv/EADMRAQABAwEDCAgHAAAAAAAAAAABAgMEEQVRUhIVNIGhscHRFBYhMkGR4fAGEzNTYXGS/9oADAMBAAIRAxEAPwDuIAAAAAAAAAAAAAAAAAAAAAAAAAAAAAAAAAAAAAAAAAAAAAAAAAAAAAAAAAAAAAAAAAAAAAAAAAAAAAAAAAAAAAAAAAAAAAAAAAAAAAAAAAAAAAAAAAAAAAAAAAAAAAAAAAAAAAAAAAAAAAAAAAAAAAAAAAAAAAAAAAAAAAAAAAAAAAAAAAAAAAAAAAAAAAAAAAAAAAAAAAAAAAAAAAAAAAAAAAAAAAAAAAAAAAAAAAAAAAAAIP8AOI/2ZfW/9Y/OK/2ZfW/9ZDPiCg9Mv8XZHk2fNWHwds+a5/OK/wBmX1v/AFm2ybVbzPBV6nNbPMRUrbe1tXUna+yre56+JzAq9G/AuO/dx9WoelrLvTVpNXwndulC2ls/Gs4tdy3TpMafGd8b5bn28f5H+p/wHt4/yP8AU/4EgCp51zOPsjyZDl1b1f7eP8j/AFP+BQZFmfstguccdjwmrX2uFt97LpOYF/ob4F+fL0IsNmZ2Rev8i5VrGm6H3RVMz7VCADQvYAAAAAAAAAAAAAAAAAAAAAAAAAAAA8sRiYYWltYmUYRXjk1Fd7A9QYmCzOjj5NYKrCbXFQkm112RlgAABwp8QHxBl3RAq9G/AuO/dx9WoShV6N+Bcd+7j6tQ9bPvdU90q3a/QrnV3w1IAKBggv8AQ3wL8+XoRAF/ob4F+fL0Itti9J6pfdv3lCSPKDmtbK6NF5fNwcnK9lF3slbimVxCcqfveh5U/RE1iQ1+lNVV62e04ZlVc4TvGzUVaT9y9yXjsvOdLOGVaEsHTo1IP3ac4vocako282yn85HacrxizDLqdWnwnFS7G1vXm3gZT4HKM11hiZ5lUeBquNPaaglGD8Fbk98Xxtfzl9q/MPY3T9WUXaTWxHypbr+be/McjeEccuVV8JTcF5opt/xL7QOqaQx9THabVTFPbqXnxSV7N2W5EZpfPcTiNTU1WqTnzkrTg29m1ne0f0dnq6Cu5O/ivDy5+sz7lOoMFjc0UcBG1Wpfwua2W7Jyd5W6mBSg+SlsxvLciYx+usLhKrjTc6tvHTS2fpNq/argVAJ/JNXUM4xKp0duM3eynHjZXdmm132PTNNV4fKsY6eMlJSSTdoNrerregN4DQZxq7D5TWUKzlKdk3GCTcU1dXbaS7OJtaWPhPL1Wk9mm4qd5WVotX39HEDKBJ4rX+Go1LUVVqdcYpL+Jp/YZ2T6tw+bVlClJwm+Eais31JptN9V7gb4Am801rhsuxDheVSS3Pm0mk+jabS7rgUgNBkerKGc4nm6CnGdm7TjxS4702jd160cPScq7UYxV227JLpbA9ASeK1/hqNS1FVKnXGKS/iaf2Gbk+rsNmtZQpScJvhGorN9SabTfVe4G/OQZ5jampNRbNHenNwpRv4KV7bXntdv7jpec5/RyVx/L3Jbd9m0XLha/DtRyrTWNhl+fU6uKvsRcm7K73wklu86AudLacnpvFVKuNqU3B097V1s2ak73XCye82+V6loZrmLpYByk4xcnLZtHc0rK+98eixps21nhcVlVWFGU9qdOUV4ElvcWlvJTRObU8nzWU8c2oum4qyb37UXwXYwOugmVrrCP9Kf1cj6BOPQGIv/AOSl3y/CPaBiP1lLvl+ElnWlf3Uu9jnpfKl3sm+rNni+/mhevGTwffyVPtAxH6yl3y/CbrIdMVcty/EQrSg3WioxteyaU1vuv8SOec9L5Uu9ldoWbll+L2m34MOL6qhHyth2sWxXfiddI+j0s/ii/tCuMWunSKvD27v4ZHtMrfLp98vwj2mVvl0++X4T87b6X3jbfS+8596dh/sz/r6LnmmOLsfr2mVvl0++X4Sm05l0srwGxXab2m/BvbfbpXUS+2+l95Uabd8v3/Kf9C02Rk49zI5Nu3NM6T8dfB43sCLNPL11bUhOVP3vQ8qfoiXZCcqfveh5U/RE1CK1mMwH5TydUKsVvoym35Mqs4v7dl+Y3nJnj+eyqdGT30pXXkyu/Spd6MvSGGWN0PCnV4TjUi/PUqIjtGYl5RqnYxG7acqU+hO+77YrvA2fKhmG3iaVGHCK5yXa/Bj3La+kY2rcB7GabwdN8VtOXlNRlL7X9hiYFe2XW21LfGVTbf7uHBedKK85vuVP3vQ8qfoiBteTv4sQ8ufrMhtC/Guj8/8AlzLnk7+LEPLn6zIbQvxro/P/AJcwKTlKzd0oxw9B22ltVLeON7Rj2Ozv2IwtK6KWY4JVczlJRnvhGNk3HxSbt4/El4jV8oMm9T1b+KMUuzYT9LZ1XAxUMHBU+CjFLssrATuXaNhlWd062BnLZjtbUZ73vi0mpJdfB95HcoPxoqeTD1UdaOScofxmqeTD1UBtcn0VLOMFz+Y1ZRlV8JJJN2e9Slfp6F1GFrfHSoc1g4yvDDwgp23KU9lWdupW72dOwsdjCxUeCiku5HItR+Hq6rzvDnUn2eCvQBTZHoKFXAxnmsp7clfZi1FRT4J7t7J7VunHp/FRdGTlTn7lvdJNfotrx8LP7jrpH8pyXsHC/HnVb6EwPkM+nitATqp/2sY83J+Pauo7fbaSfayX0RkdLOsXNY1u0IpqMXZyu2r36FZd6N9oDBrMNMYilX9zObj2eBDeutbiXzPJ8TpzF7T2kk/Bqwvsvzr3PY/tAv8AK9I08pzeNbAylZKScJb+K4qX33JnlJzZ1ccsPTfgU0pTXTN71fsVvPLqRtNG6vlmGJVDM7Ob9xNbtqyvsyXTx3ok9UeHq2rzvDnEn2WivQBS5DoOFbARnmsp7clfZi0lFPek929mg1dpx5BiIujJypz9y37qMlv2W19j7eg62iR5TknkML8edjb6EwPDA5fHWuSUZ4+c1OjtQk428J+D4TuvGlF+dkTp/L45pnVOjVbUZtpuNr7oyl4+wuOS6/sTVvw53/ZH/wBEnon410e2X8uYFHmeg6ODy2pUhVqtwhKST2bNqLdn4PUTekcljnuYyp4iUopQcrxte94q29dZ1HUHwDX/AHU/UZA8mPw9P90/XgBu/wA3dH9bV/g/CCzAHC3xPh9fE+G0c5Cx0H8HYzyYeioRxY6D+DsZ5MPRUKzbPQL39LTYnT7XX3S9gAcLdaCo018HfOf9CXKjTXwd85/0Lz8P9M6p8ELP/R622ITlT970PKn6Il2abUenoZ/CCxE5R2G2tm2+9uldRt1I8NBfFOj8/wDmzIrlCwH5Hn+3BWjWipLyl4Ml6r+cdHyXLY5RlsaNFuShezla++Tl4u0xtRafp5/RhHESlFwbacbX3qzjvXB7u5ATPJfl9o1a8lxtTj2e6l/t7j9cqfveh5U/RErsmy2OUZdGlh7tRvvfFtttt27TD1Hp6GfwgsROUdhtrZtvukvGn0AYXJ38WIeXP1mQ2hfjXR+f/KmdPyPKo5Nl6pUJSkk27ytfe7+I0+T6KpZVmUKtGpUk4XspbNt8XHxLrA0HKZlrhjoV4LwZrYl1SV7d69UzdKazpUsujSzZuEoJRUrNxlFble3BpFpi8NDGYdwxUVKMlZp8GRuM5Oac6t8HWlBdEoqdvPdfaBt8Jq2jmGcQoZfee1tXnZxirRct197e4heUP4zVPJh6iLXT2jaeTYtVXOVSorpblGKurN7Pn8bGeaMp5zmEqtepUi5JK0dm25W8aAosP73j2L0HMOUXLXhc751LwKyTv/jSs19ifnZ1GnHYgl0Kxj5jgKeZYV08bFSi/E+nxNPxPrQE1keuKFbAxWZydOpFWleLak/lJpPj0Mmdb6jjnVaMMFfm4Xd2rbUnuvboX9WbvEcnEJVP7tXlGPRKCk+9Neg2eR6KoZXWU6rdWa3pySUYvpUentbA88pi9KaO28RFuV1OceD8KUVbtSt50ZMNX4LE4V87USTXhQnF361azv5rm3zXL45pgJUsTdRna7i7Pc01buRHT5OI85/Z4hpdDppvv2l6AJnT1NYnV1P8iTUedcorogm5eg2HKNlrw2dc7FeBWS39E0rNdyT7+guNP6ao5FFvD3lOW5zlbat0K3Bf/bzY5hgKeZYV08bFSg+Kf2NPxPrQExkOt6FTARWaS5upFWleMnGVv0k0nx6GTet9SRzqpCGCvzcG3dq21Lhe3QlfvZusTycwlU/u1eUY9EoKT7016DZ5HomhlldTrN1Zx3xcklFPpUV4+1sDK0XljyvIYRrK05tzkuhvgu1JI55on410e2X8uZ2Al8p0VSyvMoVqVSpJwbaT2bb4uPiXWBu86pOtk1aMOMqc0u1xdjl2ic2hlGc7eLdoSg4t2btdxadl4t32nXiMzTk/p4rFOeDqOkpO7js7UU3xtvVl1bwM6prjCQnZSnLrUHZ94MClyd0VTXOVqrfjaUUu6z9IA5++J8OyewWG/Z6P1cfuPvsFhv2ej9XH7i+53t8MsvzDd44caLHQfwdjPJh6KhaewWG/Z6P1cfuPWhltLDRksNThBS90oxST42vbjxfeRM7OpyMauzTGk1QmYGya8bJovTVExCMBa+x9L9XD6K+4ex9L9XD6K+4576t3eOO1s+caOFFFRpr4O+c/6Gb7H0v1cPor7j1o0Y0I2opJdCVkWGzdj3MS/wDmVVRPs0R8nMpu0cmIegAL9AAAAAAAAAAAAAAAAAAAAAAAAAAAAAAAAAAAAAAAAAAAAAAAAAAAAAAAAAAAAAAAAAAAAAAAAAAAAAAAAAAAAAAAAAAAAAAAAAAAAAAAAAAAAAAAAAAAAAAAAAAAAAAAAAAAB//Z"/>
          <p:cNvSpPr>
            <a:spLocks noChangeAspect="1" noChangeArrowheads="1"/>
          </p:cNvSpPr>
          <p:nvPr/>
        </p:nvSpPr>
        <p:spPr bwMode="auto">
          <a:xfrm>
            <a:off x="307975" y="101145"/>
            <a:ext cx="211592" cy="21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78830" y="2042763"/>
            <a:ext cx="1818373" cy="12166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85796" y="4518021"/>
            <a:ext cx="2400253" cy="9191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19475" y="2801672"/>
            <a:ext cx="1487760" cy="14877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12244" y="5655910"/>
            <a:ext cx="2347355" cy="9389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0897"/>
          <a:stretch/>
        </p:blipFill>
        <p:spPr>
          <a:xfrm>
            <a:off x="6678084" y="4518020"/>
            <a:ext cx="2129151" cy="9191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37931" y="2782192"/>
            <a:ext cx="1487760" cy="14877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43738" y="2981314"/>
            <a:ext cx="1324314" cy="13243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90" r="6503"/>
          <a:stretch/>
        </p:blipFill>
        <p:spPr>
          <a:xfrm>
            <a:off x="6660232" y="5627173"/>
            <a:ext cx="2139519" cy="9124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78830" y="3456643"/>
            <a:ext cx="1745639" cy="81330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9566" b="24910"/>
          <a:stretch/>
        </p:blipFill>
        <p:spPr>
          <a:xfrm>
            <a:off x="2141008" y="5667491"/>
            <a:ext cx="1732414" cy="8318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98915" y="4430363"/>
            <a:ext cx="1990293" cy="110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5309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Social and marketing trends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72816"/>
            <a:ext cx="5924439" cy="4214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284984"/>
            <a:ext cx="5317477" cy="3467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01481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Financial and climate models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9218" name="Picture 2" descr="http://www.redstate.com/uploads/2014/08/CMIP5-73-models-620p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648" y="1854930"/>
            <a:ext cx="5530332" cy="424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82373" y="1844824"/>
            <a:ext cx="3670147" cy="425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769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7109" y="1772816"/>
            <a:ext cx="6096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mtClean="0">
                <a:solidFill>
                  <a:srgbClr val="00B0F0"/>
                </a:solidFill>
              </a:rPr>
              <a:t>R for Bioinformatics </a:t>
            </a:r>
            <a:endParaRPr lang="en-IN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3109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7200" dirty="0" smtClean="0">
                <a:solidFill>
                  <a:srgbClr val="FFFF00"/>
                </a:solidFill>
              </a:rPr>
              <a:t>R</a:t>
            </a:r>
            <a:r>
              <a:rPr lang="en-IN" dirty="0" smtClean="0">
                <a:solidFill>
                  <a:schemeClr val="bg1"/>
                </a:solidFill>
              </a:rPr>
              <a:t>esources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Impatient R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IN" dirty="0" err="1" smtClean="0">
                <a:solidFill>
                  <a:schemeClr val="bg1"/>
                </a:solidFill>
              </a:rPr>
              <a:t>tryR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R Graph Gallery  </a:t>
            </a:r>
            <a:endParaRPr lang="en-IN" dirty="0" smtClean="0">
              <a:solidFill>
                <a:schemeClr val="bg1"/>
              </a:solidFill>
            </a:endParaRPr>
          </a:p>
          <a:p>
            <a:r>
              <a:rPr lang="en-IN" dirty="0" smtClean="0">
                <a:solidFill>
                  <a:schemeClr val="bg1"/>
                </a:solidFill>
              </a:rPr>
              <a:t>Stack </a:t>
            </a:r>
            <a:r>
              <a:rPr lang="en-IN" dirty="0">
                <a:solidFill>
                  <a:schemeClr val="bg1"/>
                </a:solidFill>
              </a:rPr>
              <a:t>Overflow  </a:t>
            </a:r>
            <a:endParaRPr lang="en-IN" dirty="0" smtClean="0">
              <a:solidFill>
                <a:schemeClr val="bg1"/>
              </a:solidFill>
            </a:endParaRPr>
          </a:p>
          <a:p>
            <a:r>
              <a:rPr lang="en-IN" dirty="0" err="1" smtClean="0">
                <a:solidFill>
                  <a:schemeClr val="bg1"/>
                </a:solidFill>
              </a:rPr>
              <a:t>Crossvalidated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IN" dirty="0" err="1" smtClean="0">
                <a:solidFill>
                  <a:schemeClr val="bg1"/>
                </a:solidFill>
              </a:rPr>
              <a:t>TalkStats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R-bloggers </a:t>
            </a:r>
            <a:r>
              <a:rPr lang="en-IN" dirty="0" smtClean="0">
                <a:solidFill>
                  <a:schemeClr val="bg1"/>
                </a:solidFill>
              </a:rPr>
              <a:t>(400 + separate </a:t>
            </a:r>
            <a:r>
              <a:rPr lang="en-IN" dirty="0">
                <a:solidFill>
                  <a:schemeClr val="bg1"/>
                </a:solidFill>
              </a:rPr>
              <a:t>blogs </a:t>
            </a:r>
            <a:r>
              <a:rPr lang="en-IN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IN" dirty="0" smtClean="0">
                <a:solidFill>
                  <a:schemeClr val="bg1"/>
                </a:solidFill>
              </a:rPr>
              <a:t>Cookbook </a:t>
            </a:r>
            <a:r>
              <a:rPr lang="en-IN" dirty="0">
                <a:solidFill>
                  <a:schemeClr val="bg1"/>
                </a:solidFill>
              </a:rPr>
              <a:t>for </a:t>
            </a:r>
            <a:r>
              <a:rPr lang="en-IN" dirty="0" smtClean="0">
                <a:solidFill>
                  <a:schemeClr val="bg1"/>
                </a:solidFill>
              </a:rPr>
              <a:t>R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IN" dirty="0" smtClean="0">
                <a:solidFill>
                  <a:schemeClr val="bg1"/>
                </a:solidFill>
              </a:rPr>
              <a:t>Learning </a:t>
            </a:r>
            <a:r>
              <a:rPr lang="en-IN" dirty="0">
                <a:solidFill>
                  <a:schemeClr val="bg1"/>
                </a:solidFill>
              </a:rPr>
              <a:t>R </a:t>
            </a:r>
            <a:endParaRPr lang="en-IN" dirty="0" smtClean="0">
              <a:solidFill>
                <a:schemeClr val="bg1"/>
              </a:solidFill>
            </a:endParaRPr>
          </a:p>
          <a:p>
            <a:r>
              <a:rPr lang="en-IN" dirty="0" smtClean="0">
                <a:solidFill>
                  <a:schemeClr val="bg1"/>
                </a:solidFill>
              </a:rPr>
              <a:t>Revolutions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5602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solidFill>
                  <a:schemeClr val="bg1"/>
                </a:solidFill>
              </a:rPr>
              <a:t>Online books</a:t>
            </a:r>
          </a:p>
          <a:p>
            <a:r>
              <a:rPr lang="en-IN" b="1" dirty="0" smtClean="0">
                <a:solidFill>
                  <a:schemeClr val="bg1"/>
                </a:solidFill>
              </a:rPr>
              <a:t>Mailing </a:t>
            </a:r>
            <a:r>
              <a:rPr lang="en-IN" b="1" dirty="0">
                <a:solidFill>
                  <a:schemeClr val="bg1"/>
                </a:solidFill>
              </a:rPr>
              <a:t>lists</a:t>
            </a:r>
          </a:p>
          <a:p>
            <a:r>
              <a:rPr lang="en-IN" b="1" dirty="0">
                <a:solidFill>
                  <a:schemeClr val="bg1"/>
                </a:solidFill>
              </a:rPr>
              <a:t>R script editors, GUIs and </a:t>
            </a:r>
            <a:r>
              <a:rPr lang="en-IN" b="1" dirty="0" smtClean="0">
                <a:solidFill>
                  <a:schemeClr val="bg1"/>
                </a:solidFill>
              </a:rPr>
              <a:t>IDEs </a:t>
            </a:r>
            <a:endParaRPr lang="en-IN" b="1" dirty="0">
              <a:solidFill>
                <a:schemeClr val="bg1"/>
              </a:solidFill>
            </a:endParaRPr>
          </a:p>
          <a:p>
            <a:r>
              <a:rPr lang="en-IN" b="1" dirty="0">
                <a:solidFill>
                  <a:schemeClr val="bg1"/>
                </a:solidFill>
              </a:rPr>
              <a:t>Videos</a:t>
            </a:r>
          </a:p>
          <a:p>
            <a:r>
              <a:rPr lang="en-IN" b="1" dirty="0" smtClean="0">
                <a:solidFill>
                  <a:schemeClr val="bg1"/>
                </a:solidFill>
              </a:rPr>
              <a:t>Tutorials </a:t>
            </a:r>
          </a:p>
          <a:p>
            <a:r>
              <a:rPr lang="en-IN" b="1" dirty="0" smtClean="0">
                <a:solidFill>
                  <a:schemeClr val="bg1"/>
                </a:solidFill>
              </a:rPr>
              <a:t>MOOC (</a:t>
            </a:r>
            <a:r>
              <a:rPr lang="en-IN" b="1" dirty="0" err="1" smtClean="0">
                <a:solidFill>
                  <a:schemeClr val="bg1"/>
                </a:solidFill>
              </a:rPr>
              <a:t>coursera</a:t>
            </a:r>
            <a:r>
              <a:rPr lang="en-IN" b="1" dirty="0" smtClean="0">
                <a:solidFill>
                  <a:schemeClr val="bg1"/>
                </a:solidFill>
              </a:rPr>
              <a:t>) 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24128" y="3717032"/>
            <a:ext cx="2924175" cy="15621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IN" sz="7200" dirty="0" smtClean="0">
                <a:solidFill>
                  <a:srgbClr val="FFFF00"/>
                </a:solidFill>
              </a:rPr>
              <a:t>R</a:t>
            </a:r>
            <a:r>
              <a:rPr lang="en-IN" dirty="0" smtClean="0">
                <a:solidFill>
                  <a:schemeClr val="bg1"/>
                </a:solidFill>
              </a:rPr>
              <a:t>esources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302158" y="2915652"/>
            <a:ext cx="2806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FF00"/>
                </a:solidFill>
              </a:rPr>
              <a:t>http://tryr.codeschool.com/</a:t>
            </a:r>
          </a:p>
        </p:txBody>
      </p:sp>
    </p:spTree>
    <p:extLst>
      <p:ext uri="{BB962C8B-B14F-4D97-AF65-F5344CB8AC3E}">
        <p14:creationId xmlns:p14="http://schemas.microsoft.com/office/powerpoint/2010/main" xmlns="" val="16617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23979" y="1124744"/>
            <a:ext cx="9198569" cy="4593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60180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R is friendly with other lang.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Interacts </a:t>
            </a:r>
            <a:r>
              <a:rPr lang="en-IN" dirty="0">
                <a:solidFill>
                  <a:schemeClr val="bg1"/>
                </a:solidFill>
              </a:rPr>
              <a:t>with C, C++, Java, .NET, </a:t>
            </a:r>
            <a:r>
              <a:rPr lang="en-IN" dirty="0" smtClean="0">
                <a:solidFill>
                  <a:schemeClr val="bg1"/>
                </a:solidFill>
              </a:rPr>
              <a:t>Python </a:t>
            </a:r>
            <a:r>
              <a:rPr lang="en-IN" dirty="0" err="1" smtClean="0">
                <a:solidFill>
                  <a:schemeClr val="bg1"/>
                </a:solidFill>
              </a:rPr>
              <a:t>etc</a:t>
            </a:r>
            <a:endParaRPr lang="en-IN" dirty="0" smtClean="0">
              <a:solidFill>
                <a:schemeClr val="bg1"/>
              </a:solidFill>
            </a:endParaRPr>
          </a:p>
          <a:p>
            <a:r>
              <a:rPr lang="en-IN" dirty="0" err="1" smtClean="0">
                <a:solidFill>
                  <a:schemeClr val="bg1"/>
                </a:solidFill>
              </a:rPr>
              <a:t>RWeka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www.theswarmlab.com/wp-content/uploads/2014/01/R-Pytho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7635"/>
          <a:stretch/>
        </p:blipFill>
        <p:spPr bwMode="auto">
          <a:xfrm>
            <a:off x="6300192" y="3245040"/>
            <a:ext cx="1824266" cy="264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91680" y="3229008"/>
            <a:ext cx="44577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4901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16600" dirty="0" smtClean="0">
                <a:solidFill>
                  <a:schemeClr val="bg1"/>
                </a:solidFill>
              </a:rPr>
              <a:t>S</a:t>
            </a:r>
            <a:endParaRPr lang="en-IN" sz="16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96" y="4581128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1984, … S+- 1987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856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FF00"/>
                </a:solidFill>
              </a:rPr>
              <a:t>Speed…..</a:t>
            </a:r>
            <a:endParaRPr lang="en-IN" dirty="0">
              <a:solidFill>
                <a:srgbClr val="FFFF00"/>
              </a:solidFill>
            </a:endParaRPr>
          </a:p>
        </p:txBody>
      </p:sp>
      <p:pic>
        <p:nvPicPr>
          <p:cNvPr id="4" name="Picture 3" descr="C:\Users\cook\Desktop\turtl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87324" y="1916832"/>
            <a:ext cx="5190564" cy="44196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331640" y="5261431"/>
            <a:ext cx="19271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>
                <a:solidFill>
                  <a:srgbClr val="FFFF00"/>
                </a:solidFill>
              </a:rPr>
              <a:t>BUT is DSL</a:t>
            </a:r>
          </a:p>
          <a:p>
            <a:r>
              <a:rPr lang="en-IN" sz="3200" dirty="0" smtClean="0">
                <a:solidFill>
                  <a:srgbClr val="FFFF00"/>
                </a:solidFill>
              </a:rPr>
              <a:t>Not </a:t>
            </a:r>
            <a:r>
              <a:rPr lang="en-IN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endParaRPr lang="en-IN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2320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060848"/>
            <a:ext cx="8229600" cy="1143000"/>
          </a:xfrm>
        </p:spPr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Lets move to the tutorial session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3861048"/>
            <a:ext cx="8229600" cy="2265115"/>
          </a:xfrm>
        </p:spPr>
        <p:txBody>
          <a:bodyPr/>
          <a:lstStyle/>
          <a:p>
            <a:pPr marL="0" indent="0" algn="ctr">
              <a:buNone/>
            </a:pPr>
            <a:r>
              <a:rPr lang="en-IN" dirty="0">
                <a:solidFill>
                  <a:srgbClr val="00B0F0"/>
                </a:solidFill>
              </a:rPr>
              <a:t>bit.ly</a:t>
            </a:r>
            <a:r>
              <a:rPr lang="en-IN" dirty="0">
                <a:solidFill>
                  <a:schemeClr val="bg1"/>
                </a:solidFill>
              </a:rPr>
              <a:t>/</a:t>
            </a:r>
            <a:r>
              <a:rPr lang="en-IN" b="1" dirty="0" err="1">
                <a:solidFill>
                  <a:srgbClr val="FFFF00"/>
                </a:solidFill>
              </a:rPr>
              <a:t>r</a:t>
            </a:r>
            <a:r>
              <a:rPr lang="en-IN" b="1" dirty="0" err="1">
                <a:solidFill>
                  <a:srgbClr val="00B0F0"/>
                </a:solidFill>
              </a:rPr>
              <a:t>hand</a:t>
            </a:r>
            <a:r>
              <a:rPr lang="en-IN" b="1" dirty="0" err="1">
                <a:solidFill>
                  <a:schemeClr val="bg1"/>
                </a:solidFill>
              </a:rPr>
              <a:t>out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503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0"/>
            <a:ext cx="8229600" cy="1143000"/>
          </a:xfrm>
        </p:spPr>
        <p:txBody>
          <a:bodyPr/>
          <a:lstStyle/>
          <a:p>
            <a:r>
              <a:rPr lang="en-IN" dirty="0" smtClean="0">
                <a:solidFill>
                  <a:srgbClr val="FFFF00"/>
                </a:solidFill>
              </a:rPr>
              <a:t>R</a:t>
            </a:r>
            <a:r>
              <a:rPr lang="en-IN" dirty="0" smtClean="0">
                <a:solidFill>
                  <a:schemeClr val="bg1"/>
                </a:solidFill>
              </a:rPr>
              <a:t> for </a:t>
            </a:r>
            <a:r>
              <a:rPr lang="en-IN" dirty="0" smtClean="0">
                <a:solidFill>
                  <a:srgbClr val="FFFF00"/>
                </a:solidFill>
              </a:rPr>
              <a:t>S</a:t>
            </a:r>
            <a:r>
              <a:rPr lang="en-IN" dirty="0" smtClean="0">
                <a:solidFill>
                  <a:schemeClr val="bg1">
                    <a:lumMod val="50000"/>
                  </a:schemeClr>
                </a:solidFill>
              </a:rPr>
              <a:t>tatistics </a:t>
            </a:r>
            <a:endParaRPr lang="en-IN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3276600"/>
            <a:ext cx="5257800" cy="91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600" dirty="0" smtClean="0">
                <a:solidFill>
                  <a:srgbClr val="FFFF00"/>
                </a:solidFill>
              </a:rPr>
              <a:t>D</a:t>
            </a:r>
            <a:r>
              <a:rPr lang="en-IN" sz="3600" dirty="0" smtClean="0">
                <a:solidFill>
                  <a:schemeClr val="bg1"/>
                </a:solidFill>
              </a:rPr>
              <a:t>omain </a:t>
            </a:r>
            <a:r>
              <a:rPr lang="en-IN" sz="3600" dirty="0" smtClean="0">
                <a:solidFill>
                  <a:srgbClr val="FFFF00"/>
                </a:solidFill>
              </a:rPr>
              <a:t>S</a:t>
            </a:r>
            <a:r>
              <a:rPr lang="en-IN" sz="3600" dirty="0" smtClean="0">
                <a:solidFill>
                  <a:schemeClr val="bg1"/>
                </a:solidFill>
              </a:rPr>
              <a:t>pecific </a:t>
            </a:r>
            <a:r>
              <a:rPr lang="en-IN" sz="3600" dirty="0" smtClean="0">
                <a:solidFill>
                  <a:srgbClr val="FFFF00"/>
                </a:solidFill>
              </a:rPr>
              <a:t>L</a:t>
            </a:r>
            <a:r>
              <a:rPr lang="en-IN" sz="3600" dirty="0" smtClean="0">
                <a:solidFill>
                  <a:schemeClr val="bg1"/>
                </a:solidFill>
              </a:rPr>
              <a:t>anguages  </a:t>
            </a:r>
            <a:endParaRPr lang="en-IN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3439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R, S and T !!!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3275856" y="5733256"/>
            <a:ext cx="3352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Robert Gentleman and Ross </a:t>
            </a:r>
            <a:r>
              <a:rPr lang="en-IN" dirty="0" err="1" smtClean="0">
                <a:solidFill>
                  <a:schemeClr val="bg1"/>
                </a:solidFill>
              </a:rPr>
              <a:t>Ihaka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68179" y="1012086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chemeClr val="bg1">
                    <a:lumMod val="50000"/>
                  </a:schemeClr>
                </a:solidFill>
              </a:rPr>
              <a:t>1990 </a:t>
            </a:r>
            <a:r>
              <a:rPr lang="en-IN" dirty="0" smtClean="0">
                <a:solidFill>
                  <a:schemeClr val="bg1"/>
                </a:solidFill>
              </a:rPr>
              <a:t>-- 1997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624" t="3829" r="6390" b="10146"/>
          <a:stretch/>
        </p:blipFill>
        <p:spPr bwMode="auto">
          <a:xfrm>
            <a:off x="755576" y="1447110"/>
            <a:ext cx="7704856" cy="4286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93193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R is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GNU General Public License</a:t>
            </a:r>
          </a:p>
          <a:p>
            <a:r>
              <a:rPr lang="en-IN" dirty="0" smtClean="0">
                <a:solidFill>
                  <a:schemeClr val="bg1"/>
                </a:solidFill>
              </a:rPr>
              <a:t>Open Source</a:t>
            </a:r>
          </a:p>
          <a:p>
            <a:r>
              <a:rPr lang="en-IN" dirty="0" smtClean="0">
                <a:solidFill>
                  <a:schemeClr val="bg1"/>
                </a:solidFill>
              </a:rPr>
              <a:t>Data handling and storage: numeric, textual</a:t>
            </a:r>
          </a:p>
          <a:p>
            <a:r>
              <a:rPr lang="en-IN" dirty="0" smtClean="0">
                <a:solidFill>
                  <a:schemeClr val="bg1"/>
                </a:solidFill>
              </a:rPr>
              <a:t>Matrix algebra</a:t>
            </a:r>
          </a:p>
          <a:p>
            <a:r>
              <a:rPr lang="en-IN" dirty="0" smtClean="0">
                <a:solidFill>
                  <a:schemeClr val="bg1"/>
                </a:solidFill>
              </a:rPr>
              <a:t>Hash tables and regular expressions</a:t>
            </a:r>
          </a:p>
          <a:p>
            <a:r>
              <a:rPr lang="en-IN" dirty="0" smtClean="0">
                <a:solidFill>
                  <a:schemeClr val="bg1"/>
                </a:solidFill>
              </a:rPr>
              <a:t>High-level data analytic and statistical functions</a:t>
            </a:r>
          </a:p>
          <a:p>
            <a:r>
              <a:rPr lang="en-IN" dirty="0" smtClean="0">
                <a:solidFill>
                  <a:schemeClr val="bg1"/>
                </a:solidFill>
              </a:rPr>
              <a:t>Classes (“OO”)</a:t>
            </a:r>
          </a:p>
          <a:p>
            <a:r>
              <a:rPr lang="en-IN" dirty="0" smtClean="0">
                <a:solidFill>
                  <a:schemeClr val="bg1"/>
                </a:solidFill>
              </a:rPr>
              <a:t>Graphics</a:t>
            </a:r>
          </a:p>
          <a:p>
            <a:r>
              <a:rPr lang="en-IN" dirty="0" smtClean="0">
                <a:solidFill>
                  <a:schemeClr val="bg1"/>
                </a:solidFill>
              </a:rPr>
              <a:t>Programming language: loops, branching, subroutines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9659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1177264"/>
            <a:ext cx="327636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Bayesian Inference</a:t>
            </a:r>
          </a:p>
          <a:p>
            <a:r>
              <a:rPr lang="en-IN" sz="1400" dirty="0">
                <a:solidFill>
                  <a:schemeClr val="bg1"/>
                </a:solidFill>
              </a:rPr>
              <a:t>Clinical Trials</a:t>
            </a:r>
          </a:p>
          <a:p>
            <a:r>
              <a:rPr lang="en-IN" sz="1400" dirty="0">
                <a:solidFill>
                  <a:schemeClr val="bg1"/>
                </a:solidFill>
              </a:rPr>
              <a:t>Cluster Analysis</a:t>
            </a:r>
          </a:p>
          <a:p>
            <a:r>
              <a:rPr lang="en-IN" sz="1400" dirty="0">
                <a:solidFill>
                  <a:schemeClr val="bg1"/>
                </a:solidFill>
              </a:rPr>
              <a:t>Computational Physics</a:t>
            </a:r>
          </a:p>
          <a:p>
            <a:r>
              <a:rPr lang="en-IN" sz="1400" dirty="0">
                <a:solidFill>
                  <a:schemeClr val="bg1"/>
                </a:solidFill>
              </a:rPr>
              <a:t>Differential Equations</a:t>
            </a:r>
          </a:p>
          <a:p>
            <a:r>
              <a:rPr lang="en-IN" sz="1400" dirty="0">
                <a:solidFill>
                  <a:schemeClr val="bg1"/>
                </a:solidFill>
              </a:rPr>
              <a:t>Econometrics</a:t>
            </a:r>
          </a:p>
          <a:p>
            <a:r>
              <a:rPr lang="en-IN" sz="1400" dirty="0">
                <a:solidFill>
                  <a:schemeClr val="bg1"/>
                </a:solidFill>
              </a:rPr>
              <a:t>Environmental Studies</a:t>
            </a:r>
          </a:p>
          <a:p>
            <a:r>
              <a:rPr lang="en-IN" sz="1400" dirty="0">
                <a:solidFill>
                  <a:schemeClr val="bg1"/>
                </a:solidFill>
              </a:rPr>
              <a:t>Experimental Design</a:t>
            </a:r>
          </a:p>
          <a:p>
            <a:r>
              <a:rPr lang="en-IN" sz="1400" dirty="0">
                <a:solidFill>
                  <a:schemeClr val="bg1"/>
                </a:solidFill>
              </a:rPr>
              <a:t>Finance</a:t>
            </a:r>
          </a:p>
          <a:p>
            <a:r>
              <a:rPr lang="en-IN" sz="1400" dirty="0">
                <a:solidFill>
                  <a:schemeClr val="bg1"/>
                </a:solidFill>
              </a:rPr>
              <a:t>Genetics</a:t>
            </a:r>
          </a:p>
          <a:p>
            <a:r>
              <a:rPr lang="en-IN" sz="1400" dirty="0">
                <a:solidFill>
                  <a:schemeClr val="bg1"/>
                </a:solidFill>
              </a:rPr>
              <a:t>Graphical Models</a:t>
            </a:r>
          </a:p>
          <a:p>
            <a:r>
              <a:rPr lang="en-IN" sz="1400" dirty="0">
                <a:solidFill>
                  <a:schemeClr val="bg1"/>
                </a:solidFill>
              </a:rPr>
              <a:t>Graphics and Visualizations</a:t>
            </a:r>
          </a:p>
          <a:p>
            <a:r>
              <a:rPr lang="en-IN" sz="1400" dirty="0">
                <a:solidFill>
                  <a:schemeClr val="bg1"/>
                </a:solidFill>
              </a:rPr>
              <a:t>High Performance Computing</a:t>
            </a:r>
          </a:p>
          <a:p>
            <a:r>
              <a:rPr lang="en-IN" sz="1400" dirty="0">
                <a:solidFill>
                  <a:schemeClr val="bg1"/>
                </a:solidFill>
              </a:rPr>
              <a:t>High Throughput Genomics</a:t>
            </a:r>
          </a:p>
          <a:p>
            <a:r>
              <a:rPr lang="en-IN" sz="1400" dirty="0">
                <a:solidFill>
                  <a:schemeClr val="bg1"/>
                </a:solidFill>
              </a:rPr>
              <a:t>Machine Learning</a:t>
            </a:r>
          </a:p>
          <a:p>
            <a:r>
              <a:rPr lang="en-IN" sz="1400" dirty="0">
                <a:solidFill>
                  <a:schemeClr val="bg1"/>
                </a:solidFill>
              </a:rPr>
              <a:t>Medical Imaging</a:t>
            </a:r>
          </a:p>
          <a:p>
            <a:r>
              <a:rPr lang="en-IN" sz="1400" dirty="0">
                <a:solidFill>
                  <a:schemeClr val="bg1"/>
                </a:solidFill>
              </a:rPr>
              <a:t>Meta Analysis</a:t>
            </a:r>
          </a:p>
          <a:p>
            <a:r>
              <a:rPr lang="en-IN" sz="1400" dirty="0">
                <a:solidFill>
                  <a:schemeClr val="bg1"/>
                </a:solidFill>
              </a:rPr>
              <a:t>Multivariate Statistics</a:t>
            </a:r>
          </a:p>
          <a:p>
            <a:r>
              <a:rPr lang="en-IN" sz="1400" dirty="0">
                <a:solidFill>
                  <a:schemeClr val="bg1"/>
                </a:solidFill>
              </a:rPr>
              <a:t>Natural Language Processing</a:t>
            </a:r>
          </a:p>
          <a:p>
            <a:r>
              <a:rPr lang="en-IN" sz="1400" dirty="0">
                <a:solidFill>
                  <a:schemeClr val="bg1"/>
                </a:solidFill>
              </a:rPr>
              <a:t>Official Statistics</a:t>
            </a:r>
          </a:p>
          <a:p>
            <a:r>
              <a:rPr lang="en-IN" sz="1400" dirty="0">
                <a:solidFill>
                  <a:schemeClr val="bg1"/>
                </a:solidFill>
              </a:rPr>
              <a:t>Optimization </a:t>
            </a:r>
            <a:endParaRPr lang="en-IN" sz="1400" dirty="0" smtClean="0">
              <a:solidFill>
                <a:schemeClr val="bg1"/>
              </a:solidFill>
            </a:endParaRPr>
          </a:p>
          <a:p>
            <a:r>
              <a:rPr lang="en-IN" sz="1400" dirty="0" smtClean="0">
                <a:solidFill>
                  <a:schemeClr val="bg1"/>
                </a:solidFill>
              </a:rPr>
              <a:t>Etc. </a:t>
            </a:r>
            <a:endParaRPr lang="en-IN" sz="1400" dirty="0">
              <a:solidFill>
                <a:schemeClr val="bg1"/>
              </a:solidFill>
            </a:endParaRPr>
          </a:p>
        </p:txBody>
      </p:sp>
      <p:pic>
        <p:nvPicPr>
          <p:cNvPr id="7170" name="Picture 2" descr="http://rprogramming.net/wp-content/uploads/2012/10/R-Programm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44758" y="902729"/>
            <a:ext cx="6747192" cy="511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7306" y="450039"/>
            <a:ext cx="2308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 smtClean="0">
                <a:solidFill>
                  <a:srgbClr val="00B0F0"/>
                </a:solidFill>
              </a:rPr>
              <a:t>R for What? </a:t>
            </a:r>
            <a:endParaRPr lang="en-IN" sz="3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3961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 smtClean="0">
                <a:solidFill>
                  <a:srgbClr val="FFFF00"/>
                </a:solidFill>
              </a:rPr>
              <a:t>http://r-project.org</a:t>
            </a:r>
            <a:endParaRPr lang="en-IN" sz="32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212"/>
          <a:stretch/>
        </p:blipFill>
        <p:spPr bwMode="auto">
          <a:xfrm>
            <a:off x="1187624" y="1412776"/>
            <a:ext cx="6507884" cy="5343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43334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FF00"/>
                </a:solidFill>
              </a:rPr>
              <a:t>R</a:t>
            </a:r>
            <a:endParaRPr lang="en-IN" dirty="0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47664" y="1147090"/>
            <a:ext cx="6469879" cy="4767908"/>
          </a:xfrm>
          <a:prstGeom prst="rect">
            <a:avLst/>
          </a:prstGeom>
        </p:spPr>
      </p:pic>
      <p:pic>
        <p:nvPicPr>
          <p:cNvPr id="3074" name="Picture 2" descr="http://www.americanlayout.com/wp/wp-content/uploads/2012/08/Cross-Platform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6936"/>
          <a:stretch/>
        </p:blipFill>
        <p:spPr bwMode="auto">
          <a:xfrm>
            <a:off x="6312042" y="5949280"/>
            <a:ext cx="2736304" cy="79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520" y="162880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59838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</TotalTime>
  <Words>500</Words>
  <Application>Microsoft Office PowerPoint</Application>
  <PresentationFormat>On-screen Show (4:3)</PresentationFormat>
  <Paragraphs>476</Paragraphs>
  <Slides>31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Introduction to  R</vt:lpstr>
      <vt:lpstr>Slide 2</vt:lpstr>
      <vt:lpstr>Slide 3</vt:lpstr>
      <vt:lpstr>R for Statistics </vt:lpstr>
      <vt:lpstr>R, S and T !!!</vt:lpstr>
      <vt:lpstr>R is</vt:lpstr>
      <vt:lpstr>Slide 7</vt:lpstr>
      <vt:lpstr>http://r-project.org</vt:lpstr>
      <vt:lpstr>R</vt:lpstr>
      <vt:lpstr>R has a language </vt:lpstr>
      <vt:lpstr>R as a calculator</vt:lpstr>
      <vt:lpstr>Variables</vt:lpstr>
      <vt:lpstr>Objects in R</vt:lpstr>
      <vt:lpstr>Dataframes</vt:lpstr>
      <vt:lpstr>Rstudio</vt:lpstr>
      <vt:lpstr>Packages </vt:lpstr>
      <vt:lpstr>Powerful plots in R</vt:lpstr>
      <vt:lpstr>Regular expression</vt:lpstr>
      <vt:lpstr>Slide 19</vt:lpstr>
      <vt:lpstr>Slide 20</vt:lpstr>
      <vt:lpstr>Slide 21</vt:lpstr>
      <vt:lpstr>R in industry?  </vt:lpstr>
      <vt:lpstr>Social and marketing trends</vt:lpstr>
      <vt:lpstr>Financial and climate models</vt:lpstr>
      <vt:lpstr>Slide 25</vt:lpstr>
      <vt:lpstr>Resources </vt:lpstr>
      <vt:lpstr>Resources </vt:lpstr>
      <vt:lpstr>Slide 28</vt:lpstr>
      <vt:lpstr>R is friendly with other lang.</vt:lpstr>
      <vt:lpstr>Speed…..</vt:lpstr>
      <vt:lpstr>Lets move to the tutorial session </vt:lpstr>
    </vt:vector>
  </TitlesOfParts>
  <Company>Hewlett-Packard Company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DCB</dc:creator>
  <cp:lastModifiedBy>Umesh</cp:lastModifiedBy>
  <cp:revision>46</cp:revision>
  <dcterms:created xsi:type="dcterms:W3CDTF">2015-01-27T09:06:16Z</dcterms:created>
  <dcterms:modified xsi:type="dcterms:W3CDTF">2015-03-27T17:42:02Z</dcterms:modified>
</cp:coreProperties>
</file>